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SLIDES_API206919417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SLIDES_API206919417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af7ec3f2e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af7ec3f2e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SLIDES_API206919417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SLIDES_API206919417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SLIDES_API206919417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SLIDES_API206919417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af2b16f03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af2b16f03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SLIDES_API206919417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SLIDES_API206919417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SLIDES_API2069194176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SLIDES_API2069194176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SLIDES_API206919417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SLIDES_API206919417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afb732924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afb732924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SLIDES_API2069194176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SLIDES_API2069194176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af7ec3f2e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af7ec3f2e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SLIDES_API206919417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SLIDES_API206919417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f2b16f0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af2b16f0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SLIDES_API206919417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SLIDES_API206919417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 Remember from the Spectral Bias section how we saw that NNs struggle to learn high frequencies? And in the BlurPool section, we saw how high frequencies cause aliasing? FDConv solves this by explicitly separating the kernel weights into frequency bands.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SLIDES_API2069194176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SLIDES_API2069194176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SLIDES_API2069194176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SLIDES_API206919417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SLIDES_API206919417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SLIDES_API206919417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af2b16f03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af2b16f03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SLIDES_API206919417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SLIDES_API206919417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SLIDES_API2069194176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SLIDES_API2069194176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af7ec3f2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af7ec3f2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SLIDES_API206919417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SLIDES_API206919417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af2b16f0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af2b16f0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af7ec3f2e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af7ec3f2e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SLIDES_API206919417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SLIDES_API206919417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af7ec3f2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af7ec3f2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SLIDES_API206919417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SLIDES_API206919417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rxiv.org/abs/1904.1148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openaccess.thecvf.com/content/CVPR2025/papers/Chen_Frequency_Dynamic_Convolution_for_Dense_Image_Prediction_CVPR_2025_paper.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rxiv.org/abs/1806.07572" TargetMode="External"/><Relationship Id="rId4" Type="http://schemas.openxmlformats.org/officeDocument/2006/relationships/hyperlink" Target="https://arxiv.org/abs/1806.0873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gif"/><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Frequency Perspective in Deep Learning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From Spectral Bias to Frequency-Aware Architectures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Haowen Yu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NTK and GP with Function Analysis</a:t>
            </a:r>
            <a:endParaRPr/>
          </a:p>
        </p:txBody>
      </p:sp>
      <p:pic>
        <p:nvPicPr>
          <p:cNvPr id="118" name="Google Shape;118;p22"/>
          <p:cNvPicPr preferRelativeResize="0"/>
          <p:nvPr/>
        </p:nvPicPr>
        <p:blipFill>
          <a:blip r:embed="rId3">
            <a:alphaModFix/>
          </a:blip>
          <a:stretch>
            <a:fillRect/>
          </a:stretch>
        </p:blipFill>
        <p:spPr>
          <a:xfrm>
            <a:off x="460850" y="1191000"/>
            <a:ext cx="8222301" cy="3646725"/>
          </a:xfrm>
          <a:prstGeom prst="rect">
            <a:avLst/>
          </a:prstGeom>
          <a:noFill/>
          <a:ln>
            <a:noFill/>
          </a:ln>
        </p:spPr>
      </p:pic>
      <p:pic>
        <p:nvPicPr>
          <p:cNvPr id="119" name="Google Shape;119;p22"/>
          <p:cNvPicPr preferRelativeResize="0"/>
          <p:nvPr/>
        </p:nvPicPr>
        <p:blipFill>
          <a:blip r:embed="rId4">
            <a:alphaModFix/>
          </a:blip>
          <a:stretch>
            <a:fillRect/>
          </a:stretch>
        </p:blipFill>
        <p:spPr>
          <a:xfrm>
            <a:off x="460850" y="2081183"/>
            <a:ext cx="2622300" cy="837680"/>
          </a:xfrm>
          <a:prstGeom prst="rect">
            <a:avLst/>
          </a:prstGeom>
          <a:noFill/>
          <a:ln>
            <a:noFill/>
          </a:ln>
        </p:spPr>
      </p:pic>
      <p:pic>
        <p:nvPicPr>
          <p:cNvPr id="120" name="Google Shape;120;p22"/>
          <p:cNvPicPr preferRelativeResize="0"/>
          <p:nvPr/>
        </p:nvPicPr>
        <p:blipFill>
          <a:blip r:embed="rId5">
            <a:alphaModFix/>
          </a:blip>
          <a:stretch>
            <a:fillRect/>
          </a:stretch>
        </p:blipFill>
        <p:spPr>
          <a:xfrm>
            <a:off x="6060850" y="2081186"/>
            <a:ext cx="2622300" cy="680314"/>
          </a:xfrm>
          <a:prstGeom prst="rect">
            <a:avLst/>
          </a:prstGeom>
          <a:noFill/>
          <a:ln>
            <a:noFill/>
          </a:ln>
        </p:spPr>
      </p:pic>
      <p:cxnSp>
        <p:nvCxnSpPr>
          <p:cNvPr id="121" name="Google Shape;121;p22"/>
          <p:cNvCxnSpPr/>
          <p:nvPr/>
        </p:nvCxnSpPr>
        <p:spPr>
          <a:xfrm>
            <a:off x="1967675" y="1629275"/>
            <a:ext cx="2280900" cy="526500"/>
          </a:xfrm>
          <a:prstGeom prst="straightConnector1">
            <a:avLst/>
          </a:prstGeom>
          <a:noFill/>
          <a:ln cap="flat" cmpd="sng" w="19050">
            <a:solidFill>
              <a:schemeClr val="dk2"/>
            </a:solidFill>
            <a:prstDash val="solid"/>
            <a:round/>
            <a:headEnd len="med" w="med" type="none"/>
            <a:tailEnd len="med" w="med" type="triangle"/>
          </a:ln>
        </p:spPr>
      </p:cxnSp>
      <p:cxnSp>
        <p:nvCxnSpPr>
          <p:cNvPr id="122" name="Google Shape;122;p22"/>
          <p:cNvCxnSpPr>
            <a:stCxn id="119" idx="2"/>
            <a:endCxn id="120" idx="2"/>
          </p:cNvCxnSpPr>
          <p:nvPr/>
        </p:nvCxnSpPr>
        <p:spPr>
          <a:xfrm rot="-5400000">
            <a:off x="4493300" y="40062"/>
            <a:ext cx="157500" cy="5600100"/>
          </a:xfrm>
          <a:prstGeom prst="curvedConnector3">
            <a:avLst>
              <a:gd fmla="val -54294" name="adj1"/>
            </a:avLst>
          </a:prstGeom>
          <a:noFill/>
          <a:ln cap="flat" cmpd="sng" w="19050">
            <a:solidFill>
              <a:schemeClr val="dk2"/>
            </a:solidFill>
            <a:prstDash val="solid"/>
            <a:round/>
            <a:headEnd len="med" w="med" type="none"/>
            <a:tailEnd len="med" w="med" type="stealth"/>
          </a:ln>
        </p:spPr>
      </p:cxnSp>
      <p:sp>
        <p:nvSpPr>
          <p:cNvPr id="123" name="Google Shape;123;p22"/>
          <p:cNvSpPr/>
          <p:nvPr/>
        </p:nvSpPr>
        <p:spPr>
          <a:xfrm>
            <a:off x="5407875" y="1717749"/>
            <a:ext cx="2836150" cy="505500"/>
          </a:xfrm>
          <a:custGeom>
            <a:rect b="b" l="l" r="r" t="t"/>
            <a:pathLst>
              <a:path extrusionOk="0" h="20220" w="113446">
                <a:moveTo>
                  <a:pt x="0" y="20220"/>
                </a:moveTo>
                <a:cubicBezTo>
                  <a:pt x="8332" y="16855"/>
                  <a:pt x="31085" y="270"/>
                  <a:pt x="49993" y="30"/>
                </a:cubicBezTo>
                <a:cubicBezTo>
                  <a:pt x="68901" y="-210"/>
                  <a:pt x="102871" y="15653"/>
                  <a:pt x="113446" y="18778"/>
                </a:cubicBezTo>
              </a:path>
            </a:pathLst>
          </a:custGeom>
          <a:noFill/>
          <a:ln cap="flat" cmpd="sng" w="19050">
            <a:solidFill>
              <a:schemeClr val="dk2"/>
            </a:solidFill>
            <a:prstDash val="solid"/>
            <a:round/>
            <a:headEnd len="med" w="med" type="none"/>
            <a:tailEnd len="med" w="med" type="stealth"/>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Reduction</a:t>
            </a:r>
            <a:r>
              <a:rPr lang="en"/>
              <a:t> Rate</a:t>
            </a:r>
            <a:endParaRPr/>
          </a:p>
        </p:txBody>
      </p:sp>
      <p:sp>
        <p:nvSpPr>
          <p:cNvPr id="129" name="Google Shape;129;p23"/>
          <p:cNvSpPr txBox="1"/>
          <p:nvPr>
            <p:ph idx="1" type="body"/>
          </p:nvPr>
        </p:nvSpPr>
        <p:spPr>
          <a:xfrm>
            <a:off x="311700" y="2679900"/>
            <a:ext cx="8520600" cy="240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n" sz="1600">
                <a:solidFill>
                  <a:schemeClr val="dk1"/>
                </a:solidFill>
              </a:rPr>
              <a:t>The "Aha!" Moment for Spectral Bias:</a:t>
            </a:r>
            <a:r>
              <a:rPr lang="en" sz="1600">
                <a:solidFill>
                  <a:schemeClr val="dk1"/>
                </a:solidFill>
              </a:rPr>
              <a:t> In a neural network, the </a:t>
            </a:r>
            <a:r>
              <a:rPr b="1" lang="en" sz="1600">
                <a:solidFill>
                  <a:schemeClr val="dk1"/>
                </a:solidFill>
              </a:rPr>
              <a:t>eigenfunctions</a:t>
            </a:r>
            <a:r>
              <a:rPr lang="en" sz="1600">
                <a:solidFill>
                  <a:schemeClr val="dk1"/>
                </a:solidFill>
              </a:rPr>
              <a:t> with </a:t>
            </a:r>
            <a:r>
              <a:rPr b="1" lang="en" sz="1600">
                <a:solidFill>
                  <a:schemeClr val="dk1"/>
                </a:solidFill>
              </a:rPr>
              <a:t>large eigenvalues</a:t>
            </a:r>
            <a:r>
              <a:rPr lang="en" sz="1600">
                <a:solidFill>
                  <a:schemeClr val="dk1"/>
                </a:solidFill>
              </a:rPr>
              <a:t> are usually </a:t>
            </a:r>
            <a:r>
              <a:rPr b="1" lang="en" sz="1600">
                <a:solidFill>
                  <a:schemeClr val="dk1"/>
                </a:solidFill>
              </a:rPr>
              <a:t>smooth, low-frequency waves</a:t>
            </a:r>
            <a:r>
              <a:rPr lang="en" sz="1600">
                <a:solidFill>
                  <a:schemeClr val="dk1"/>
                </a:solidFill>
              </a:rPr>
              <a:t>. Because the learning speed is proportional to the eigenvalue, the loss reduction speed from these functions are exponentially faster.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Implication: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λ</a:t>
            </a:r>
            <a:r>
              <a:rPr lang="en" sz="1600">
                <a:solidFill>
                  <a:schemeClr val="dk1"/>
                </a:solidFill>
              </a:rPr>
              <a:t> is like an internal learning rate that’s naturally large for low-frequency functions.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Large λ: Error decays immediately (Fast learning).</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Small λ: Error stays high for a long time (Slow learning).</a:t>
            </a:r>
            <a:endParaRPr sz="1600">
              <a:solidFill>
                <a:schemeClr val="dk1"/>
              </a:solidFill>
            </a:endParaRPr>
          </a:p>
        </p:txBody>
      </p:sp>
      <p:pic>
        <p:nvPicPr>
          <p:cNvPr id="130" name="Google Shape;130;p23"/>
          <p:cNvPicPr preferRelativeResize="0"/>
          <p:nvPr/>
        </p:nvPicPr>
        <p:blipFill>
          <a:blip r:embed="rId3">
            <a:alphaModFix/>
          </a:blip>
          <a:stretch>
            <a:fillRect/>
          </a:stretch>
        </p:blipFill>
        <p:spPr>
          <a:xfrm>
            <a:off x="552050" y="1291524"/>
            <a:ext cx="2972150" cy="1114575"/>
          </a:xfrm>
          <a:prstGeom prst="rect">
            <a:avLst/>
          </a:prstGeom>
          <a:noFill/>
          <a:ln>
            <a:noFill/>
          </a:ln>
        </p:spPr>
      </p:pic>
      <p:pic>
        <p:nvPicPr>
          <p:cNvPr id="131" name="Google Shape;131;p23"/>
          <p:cNvPicPr preferRelativeResize="0"/>
          <p:nvPr/>
        </p:nvPicPr>
        <p:blipFill>
          <a:blip r:embed="rId4">
            <a:alphaModFix/>
          </a:blip>
          <a:stretch>
            <a:fillRect/>
          </a:stretch>
        </p:blipFill>
        <p:spPr>
          <a:xfrm>
            <a:off x="4001050" y="1442775"/>
            <a:ext cx="4170850" cy="103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of Part 1:</a:t>
            </a:r>
            <a:endParaRPr/>
          </a:p>
        </p:txBody>
      </p:sp>
      <p:sp>
        <p:nvSpPr>
          <p:cNvPr id="137" name="Google Shape;137;p2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ctr">
              <a:spcBef>
                <a:spcPts val="0"/>
              </a:spcBef>
              <a:spcAft>
                <a:spcPts val="1200"/>
              </a:spcAft>
              <a:buNone/>
            </a:pPr>
            <a:r>
              <a:rPr lang="en" sz="1700">
                <a:solidFill>
                  <a:schemeClr val="dk1"/>
                </a:solidFill>
              </a:rPr>
              <a:t>The eigendecomposition of NTK maps large eigenvalues to low-frequency eigenfunctions. Error decays as e^(-λt).</a:t>
            </a:r>
            <a:endParaRPr sz="17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215550" y="1965900"/>
            <a:ext cx="8520600" cy="121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Part2: The Modern CNN and </a:t>
            </a:r>
            <a:r>
              <a:rPr lang="en" sz="3300"/>
              <a:t>Nyquist-Shannon</a:t>
            </a:r>
            <a:r>
              <a:rPr lang="en" sz="3300"/>
              <a:t> Sampling Theorem</a:t>
            </a:r>
            <a:endParaRPr sz="3300"/>
          </a:p>
        </p:txBody>
      </p:sp>
      <p:sp>
        <p:nvSpPr>
          <p:cNvPr id="143" name="Google Shape;143;p25"/>
          <p:cNvSpPr txBox="1"/>
          <p:nvPr>
            <p:ph type="title"/>
          </p:nvPr>
        </p:nvSpPr>
        <p:spPr>
          <a:xfrm>
            <a:off x="286025" y="3608325"/>
            <a:ext cx="8469300" cy="14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References: </a:t>
            </a:r>
            <a:endParaRPr sz="1600"/>
          </a:p>
          <a:p>
            <a:pPr indent="-330200" lvl="0" marL="457200" rtl="0" algn="l">
              <a:spcBef>
                <a:spcPts val="0"/>
              </a:spcBef>
              <a:spcAft>
                <a:spcPts val="0"/>
              </a:spcAft>
              <a:buSzPts val="1600"/>
              <a:buChar char="●"/>
            </a:pPr>
            <a:r>
              <a:rPr lang="en" sz="1600"/>
              <a:t>Making Convolution Networks Shift-Invariant Again </a:t>
            </a:r>
            <a:r>
              <a:rPr lang="en" sz="1600" u="sng">
                <a:solidFill>
                  <a:schemeClr val="hlink"/>
                </a:solidFill>
                <a:hlinkClick r:id="rId3"/>
              </a:rPr>
              <a:t>https://arxiv.org/abs/1904.11486</a:t>
            </a:r>
            <a:endParaRPr sz="1600"/>
          </a:p>
          <a:p>
            <a:pPr indent="0" lvl="0" marL="0" rtl="0" algn="l">
              <a:spcBef>
                <a:spcPts val="0"/>
              </a:spcBef>
              <a:spcAft>
                <a:spcPts val="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Violating the Sampling Theorem</a:t>
            </a:r>
            <a:endParaRPr/>
          </a:p>
        </p:txBody>
      </p:sp>
      <p:sp>
        <p:nvSpPr>
          <p:cNvPr id="149" name="Google Shape;149;p26"/>
          <p:cNvSpPr txBox="1"/>
          <p:nvPr>
            <p:ph idx="1" type="body"/>
          </p:nvPr>
        </p:nvSpPr>
        <p:spPr>
          <a:xfrm>
            <a:off x="311700" y="3316850"/>
            <a:ext cx="8520600" cy="1826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The Issue: Modern CNNs are not shift-invariant. A 1-pixel shift changes internal feature maps and prediction entirely.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Cause: Downsampling violates the Nyquist-Shannon Sampling Theorem. </a:t>
            </a:r>
            <a:r>
              <a:rPr lang="en" sz="1600">
                <a:solidFill>
                  <a:schemeClr val="dk1"/>
                </a:solidFill>
              </a:rPr>
              <a:t>We must sample at rate &gt; 2x highest frequency. MaxPooling’s sampling rate does not satisfy the theorem as f</a:t>
            </a:r>
            <a:r>
              <a:rPr lang="en" sz="1600">
                <a:solidFill>
                  <a:schemeClr val="dk1"/>
                </a:solidFill>
              </a:rPr>
              <a:t>eature maps contain high-frequency information (textures) which MaxPooling cannot match.</a:t>
            </a:r>
            <a:endParaRPr sz="1600">
              <a:solidFill>
                <a:schemeClr val="dk1"/>
              </a:solidFill>
            </a:endParaRPr>
          </a:p>
        </p:txBody>
      </p:sp>
      <p:pic>
        <p:nvPicPr>
          <p:cNvPr id="150" name="Google Shape;150;p26"/>
          <p:cNvPicPr preferRelativeResize="0"/>
          <p:nvPr/>
        </p:nvPicPr>
        <p:blipFill>
          <a:blip r:embed="rId3">
            <a:alphaModFix/>
          </a:blip>
          <a:stretch>
            <a:fillRect/>
          </a:stretch>
        </p:blipFill>
        <p:spPr>
          <a:xfrm>
            <a:off x="419850" y="1061675"/>
            <a:ext cx="4733900" cy="2310375"/>
          </a:xfrm>
          <a:prstGeom prst="rect">
            <a:avLst/>
          </a:prstGeom>
          <a:noFill/>
          <a:ln>
            <a:noFill/>
          </a:ln>
        </p:spPr>
      </p:pic>
      <p:pic>
        <p:nvPicPr>
          <p:cNvPr id="151" name="Google Shape;151;p26"/>
          <p:cNvPicPr preferRelativeResize="0"/>
          <p:nvPr/>
        </p:nvPicPr>
        <p:blipFill>
          <a:blip r:embed="rId4">
            <a:alphaModFix/>
          </a:blip>
          <a:stretch>
            <a:fillRect/>
          </a:stretch>
        </p:blipFill>
        <p:spPr>
          <a:xfrm>
            <a:off x="5225653" y="1231338"/>
            <a:ext cx="3613547" cy="1971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Deconstructing MaxPool</a:t>
            </a:r>
            <a:endParaRPr/>
          </a:p>
        </p:txBody>
      </p:sp>
      <p:sp>
        <p:nvSpPr>
          <p:cNvPr id="157" name="Google Shape;157;p27"/>
          <p:cNvSpPr txBox="1"/>
          <p:nvPr>
            <p:ph idx="1" type="body"/>
          </p:nvPr>
        </p:nvSpPr>
        <p:spPr>
          <a:xfrm>
            <a:off x="311700" y="3280775"/>
            <a:ext cx="8520600" cy="1576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Analysis: MaxPool_S2K2 is actually two steps: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1. MaxPool_S1K2: Logically shift-equivariant.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2. Subsample_S2K2: The step where we throw away data. This is where aliasing happens.</a:t>
            </a:r>
            <a:endParaRPr>
              <a:solidFill>
                <a:schemeClr val="dk1"/>
              </a:solidFill>
            </a:endParaRPr>
          </a:p>
        </p:txBody>
      </p:sp>
      <p:pic>
        <p:nvPicPr>
          <p:cNvPr id="158" name="Google Shape;158;p27"/>
          <p:cNvPicPr preferRelativeResize="0"/>
          <p:nvPr/>
        </p:nvPicPr>
        <p:blipFill>
          <a:blip r:embed="rId3">
            <a:alphaModFix/>
          </a:blip>
          <a:stretch>
            <a:fillRect/>
          </a:stretch>
        </p:blipFill>
        <p:spPr>
          <a:xfrm>
            <a:off x="654288" y="1091998"/>
            <a:ext cx="7835425" cy="196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Solution: BlurPool</a:t>
            </a:r>
            <a:endParaRPr/>
          </a:p>
        </p:txBody>
      </p:sp>
      <p:sp>
        <p:nvSpPr>
          <p:cNvPr id="164" name="Google Shape;164;p28"/>
          <p:cNvSpPr txBox="1"/>
          <p:nvPr>
            <p:ph idx="1" type="body"/>
          </p:nvPr>
        </p:nvSpPr>
        <p:spPr>
          <a:xfrm>
            <a:off x="311700" y="3143850"/>
            <a:ext cx="8520600" cy="156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Methodology: Decouple the operation.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MaxPool_S2K2 → MaxPool_S1K2 + Blur + Subsample_S2K2</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Integration: Applies to ANY strided layer (Strided Conv, Avg Pool).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Kernels: Simple kernels like Triangle or Binomial-5 work best.</a:t>
            </a:r>
            <a:endParaRPr>
              <a:solidFill>
                <a:schemeClr val="dk1"/>
              </a:solidFill>
            </a:endParaRPr>
          </a:p>
        </p:txBody>
      </p:sp>
      <p:pic>
        <p:nvPicPr>
          <p:cNvPr id="165" name="Google Shape;165;p28"/>
          <p:cNvPicPr preferRelativeResize="0"/>
          <p:nvPr/>
        </p:nvPicPr>
        <p:blipFill>
          <a:blip r:embed="rId3">
            <a:alphaModFix/>
          </a:blip>
          <a:stretch>
            <a:fillRect/>
          </a:stretch>
        </p:blipFill>
        <p:spPr>
          <a:xfrm>
            <a:off x="570150" y="1017724"/>
            <a:ext cx="8003700" cy="212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Python Code of BlurPool</a:t>
            </a:r>
            <a:endParaRPr/>
          </a:p>
        </p:txBody>
      </p:sp>
      <p:pic>
        <p:nvPicPr>
          <p:cNvPr id="171" name="Google Shape;171;p29"/>
          <p:cNvPicPr preferRelativeResize="0"/>
          <p:nvPr/>
        </p:nvPicPr>
        <p:blipFill>
          <a:blip r:embed="rId3">
            <a:alphaModFix/>
          </a:blip>
          <a:stretch>
            <a:fillRect/>
          </a:stretch>
        </p:blipFill>
        <p:spPr>
          <a:xfrm>
            <a:off x="1046938" y="1017725"/>
            <a:ext cx="7050115"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Consistency &amp; Accuracy</a:t>
            </a:r>
            <a:endParaRPr/>
          </a:p>
        </p:txBody>
      </p:sp>
      <p:sp>
        <p:nvSpPr>
          <p:cNvPr id="177" name="Google Shape;177;p30"/>
          <p:cNvSpPr txBox="1"/>
          <p:nvPr>
            <p:ph idx="1" type="body"/>
          </p:nvPr>
        </p:nvSpPr>
        <p:spPr>
          <a:xfrm>
            <a:off x="311700" y="1152475"/>
            <a:ext cx="4399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Consistency: Massive gain in shift-invariance (diagonal consistency).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Accuracy: Surprisingly, accuracy increases. The blur acts as regularization, removing noise.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Robustness: Better performance on ImageNet-C (corrupted data).</a:t>
            </a:r>
            <a:endParaRPr>
              <a:solidFill>
                <a:schemeClr val="dk1"/>
              </a:solidFill>
            </a:endParaRPr>
          </a:p>
        </p:txBody>
      </p:sp>
      <p:pic>
        <p:nvPicPr>
          <p:cNvPr id="178" name="Google Shape;178;p30"/>
          <p:cNvPicPr preferRelativeResize="0"/>
          <p:nvPr/>
        </p:nvPicPr>
        <p:blipFill>
          <a:blip r:embed="rId3">
            <a:alphaModFix/>
          </a:blip>
          <a:stretch>
            <a:fillRect/>
          </a:stretch>
        </p:blipFill>
        <p:spPr>
          <a:xfrm>
            <a:off x="4911350" y="1101800"/>
            <a:ext cx="3657125" cy="4041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10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of Part 2: Removing High Frequency Component by Blurring</a:t>
            </a:r>
            <a:endParaRPr/>
          </a:p>
        </p:txBody>
      </p:sp>
      <p:sp>
        <p:nvSpPr>
          <p:cNvPr id="184" name="Google Shape;184;p31"/>
          <p:cNvSpPr txBox="1"/>
          <p:nvPr>
            <p:ph idx="1" type="body"/>
          </p:nvPr>
        </p:nvSpPr>
        <p:spPr>
          <a:xfrm>
            <a:off x="1100400" y="2105550"/>
            <a:ext cx="6943200" cy="1654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dk1"/>
                </a:solidFill>
              </a:rPr>
              <a:t>Since downsampling are not shift-equivariant due to violation of the sampling theorem, we directly remove high frequency information by blurring(which removes the aliasing artifact). This gives us better performance on classification task.</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"Hidden" Dimension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Concept: Analyzing Neural Networks through the lens of Fourier Analysis rather than just the spatial domain.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Agenda:</a:t>
            </a:r>
            <a:endParaRPr>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Theory: Why neural networks learn low frequencies exponentially faster (NTK &amp; Spectral Bias).</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The Flaw: Modern CNNs v</a:t>
            </a:r>
            <a:r>
              <a:rPr lang="en" sz="1700">
                <a:solidFill>
                  <a:schemeClr val="dk1"/>
                </a:solidFill>
              </a:rPr>
              <a:t>iolates Nyquist-Shannon Sampling Theorem </a:t>
            </a:r>
            <a:r>
              <a:rPr lang="en" sz="1700">
                <a:solidFill>
                  <a:schemeClr val="dk1"/>
                </a:solidFill>
              </a:rPr>
              <a:t>(Shift-Invariance &amp; BlurPool).</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The Application: Actively designing of frequency-aware architecture.</a:t>
            </a:r>
            <a:endParaRPr sz="17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Part3: Frequency-Aware Architecture Design</a:t>
            </a:r>
            <a:endParaRPr sz="3300"/>
          </a:p>
        </p:txBody>
      </p:sp>
      <p:sp>
        <p:nvSpPr>
          <p:cNvPr id="190" name="Google Shape;190;p32"/>
          <p:cNvSpPr txBox="1"/>
          <p:nvPr>
            <p:ph type="title"/>
          </p:nvPr>
        </p:nvSpPr>
        <p:spPr>
          <a:xfrm>
            <a:off x="311700" y="3432875"/>
            <a:ext cx="8469300" cy="14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References: </a:t>
            </a:r>
            <a:endParaRPr sz="1600"/>
          </a:p>
          <a:p>
            <a:pPr indent="-330200" lvl="0" marL="457200" rtl="0" algn="l">
              <a:spcBef>
                <a:spcPts val="0"/>
              </a:spcBef>
              <a:spcAft>
                <a:spcPts val="0"/>
              </a:spcAft>
              <a:buSzPts val="1600"/>
              <a:buChar char="●"/>
            </a:pPr>
            <a:r>
              <a:rPr lang="en" sz="1600"/>
              <a:t>Frequency Dynamic Convolution for Dense Image Prediction </a:t>
            </a:r>
            <a:r>
              <a:rPr lang="en" sz="1600" u="sng">
                <a:solidFill>
                  <a:schemeClr val="hlink"/>
                </a:solidFill>
                <a:hlinkClick r:id="rId3"/>
              </a:rPr>
              <a:t>https://openaccess.thecvf.com/content/CVPR2025/papers/Chen_Frequency_Dynamic_Convolution_for_Dense_Image_Prediction_CVPR_2025_paper.pdf</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Dynamic Convolution (CVPR 2025)</a:t>
            </a:r>
            <a:endParaRPr/>
          </a:p>
        </p:txBody>
      </p:sp>
      <p:sp>
        <p:nvSpPr>
          <p:cNvPr id="196" name="Google Shape;196;p33"/>
          <p:cNvSpPr txBox="1"/>
          <p:nvPr>
            <p:ph idx="1" type="body"/>
          </p:nvPr>
        </p:nvSpPr>
        <p:spPr>
          <a:xfrm>
            <a:off x="311700" y="3701400"/>
            <a:ext cx="8520600" cy="116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Contribution</a:t>
            </a:r>
            <a:r>
              <a:rPr lang="en">
                <a:solidFill>
                  <a:schemeClr val="dk1"/>
                </a:solidFill>
              </a:rPr>
              <a:t>: We need a convolution that handles frequencies EXPLICITLY.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Gap: Standard Dynamic Convs (ODConv) are frequency-redundant (learn similar responses, or focusing on low frequency information).</a:t>
            </a:r>
            <a:endParaRPr>
              <a:solidFill>
                <a:schemeClr val="dk1"/>
              </a:solidFill>
            </a:endParaRPr>
          </a:p>
        </p:txBody>
      </p:sp>
      <p:pic>
        <p:nvPicPr>
          <p:cNvPr id="197" name="Google Shape;197;p33"/>
          <p:cNvPicPr preferRelativeResize="0"/>
          <p:nvPr/>
        </p:nvPicPr>
        <p:blipFill>
          <a:blip r:embed="rId3">
            <a:alphaModFix/>
          </a:blip>
          <a:stretch>
            <a:fillRect/>
          </a:stretch>
        </p:blipFill>
        <p:spPr>
          <a:xfrm>
            <a:off x="1140625" y="1017725"/>
            <a:ext cx="6862750" cy="26210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Fourier Disjoint Weight (FDW)</a:t>
            </a:r>
            <a:endParaRPr/>
          </a:p>
        </p:txBody>
      </p:sp>
      <p:sp>
        <p:nvSpPr>
          <p:cNvPr id="203" name="Google Shape;203;p34"/>
          <p:cNvSpPr txBox="1"/>
          <p:nvPr>
            <p:ph idx="1" type="body"/>
          </p:nvPr>
        </p:nvSpPr>
        <p:spPr>
          <a:xfrm>
            <a:off x="311700" y="1152475"/>
            <a:ext cx="4627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The Innovation: Learn spectral coefficients in the Fourier Domain instead of spatial weights.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Mechanism: Divide parameters into disjoint frequency-based groups (Low, Mid, High). This is also called ‘kernel bank’.</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Process: Learn per group → Inverse DFT → Spatial Domain.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Result: Diverse kernels where some specialize in shape (low freq) and others in texture (high freq).</a:t>
            </a:r>
            <a:endParaRPr>
              <a:solidFill>
                <a:schemeClr val="dk1"/>
              </a:solidFill>
            </a:endParaRPr>
          </a:p>
        </p:txBody>
      </p:sp>
      <p:pic>
        <p:nvPicPr>
          <p:cNvPr id="204" name="Google Shape;204;p34"/>
          <p:cNvPicPr preferRelativeResize="0"/>
          <p:nvPr/>
        </p:nvPicPr>
        <p:blipFill>
          <a:blip r:embed="rId3">
            <a:alphaModFix/>
          </a:blip>
          <a:stretch>
            <a:fillRect/>
          </a:stretch>
        </p:blipFill>
        <p:spPr>
          <a:xfrm>
            <a:off x="5139575" y="1344988"/>
            <a:ext cx="3623700" cy="33918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Modulation (KSM &amp; FBM)</a:t>
            </a:r>
            <a:endParaRPr/>
          </a:p>
        </p:txBody>
      </p:sp>
      <p:sp>
        <p:nvSpPr>
          <p:cNvPr id="210" name="Google Shape;210;p35"/>
          <p:cNvSpPr txBox="1"/>
          <p:nvPr>
            <p:ph idx="1" type="body"/>
          </p:nvPr>
        </p:nvSpPr>
        <p:spPr>
          <a:xfrm>
            <a:off x="311700" y="1152475"/>
            <a:ext cx="3966600" cy="366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Spatial Attention: Applies spatially variant modulation to specific bands.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Frequency Band Modulation (FBM): Decomposes input features into frequency bands.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Alleviating Spectral Bias: FBM allows the network to explicitly 'attend' to high-frequency bands (like object boundaries) that a standard network might ignore.</a:t>
            </a:r>
            <a:endParaRPr>
              <a:solidFill>
                <a:schemeClr val="dk1"/>
              </a:solidFill>
            </a:endParaRPr>
          </a:p>
        </p:txBody>
      </p:sp>
      <p:pic>
        <p:nvPicPr>
          <p:cNvPr id="211" name="Google Shape;211;p35"/>
          <p:cNvPicPr preferRelativeResize="0"/>
          <p:nvPr/>
        </p:nvPicPr>
        <p:blipFill>
          <a:blip r:embed="rId3">
            <a:alphaModFix/>
          </a:blip>
          <a:stretch>
            <a:fillRect/>
          </a:stretch>
        </p:blipFill>
        <p:spPr>
          <a:xfrm>
            <a:off x="4370600" y="1632738"/>
            <a:ext cx="4560900" cy="24558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FDConv Results</a:t>
            </a:r>
            <a:endParaRPr/>
          </a:p>
        </p:txBody>
      </p:sp>
      <p:sp>
        <p:nvSpPr>
          <p:cNvPr id="217" name="Google Shape;217;p36"/>
          <p:cNvSpPr txBox="1"/>
          <p:nvPr>
            <p:ph idx="1" type="body"/>
          </p:nvPr>
        </p:nvSpPr>
        <p:spPr>
          <a:xfrm>
            <a:off x="311700" y="1152475"/>
            <a:ext cx="3942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Efficiency: Outperforms previous dynamic convolutions with significantly fewer parameters (+3.6M vs +90M) on semantic segmentation task.</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Modulation: Network successfully modulates high frequencies specifically at object boundaries.</a:t>
            </a:r>
            <a:endParaRPr>
              <a:solidFill>
                <a:schemeClr val="dk1"/>
              </a:solidFill>
            </a:endParaRPr>
          </a:p>
        </p:txBody>
      </p:sp>
      <p:pic>
        <p:nvPicPr>
          <p:cNvPr id="218" name="Google Shape;218;p36"/>
          <p:cNvPicPr preferRelativeResize="0"/>
          <p:nvPr/>
        </p:nvPicPr>
        <p:blipFill>
          <a:blip r:embed="rId3">
            <a:alphaModFix/>
          </a:blip>
          <a:stretch>
            <a:fillRect/>
          </a:stretch>
        </p:blipFill>
        <p:spPr>
          <a:xfrm>
            <a:off x="5163825" y="722689"/>
            <a:ext cx="3296526" cy="4275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FDConv Results</a:t>
            </a:r>
            <a:endParaRPr/>
          </a:p>
        </p:txBody>
      </p:sp>
      <p:pic>
        <p:nvPicPr>
          <p:cNvPr id="224" name="Google Shape;224;p37"/>
          <p:cNvPicPr preferRelativeResize="0"/>
          <p:nvPr/>
        </p:nvPicPr>
        <p:blipFill>
          <a:blip r:embed="rId3">
            <a:alphaModFix/>
          </a:blip>
          <a:stretch>
            <a:fillRect/>
          </a:stretch>
        </p:blipFill>
        <p:spPr>
          <a:xfrm>
            <a:off x="670400" y="1017725"/>
            <a:ext cx="7803200" cy="3445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230" name="Google Shape;230;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The Spectral Bias</a:t>
            </a:r>
            <a:r>
              <a:rPr lang="en">
                <a:solidFill>
                  <a:schemeClr val="dk1"/>
                </a:solidFill>
              </a:rPr>
              <a:t>: Neural networks are naturally biased towards low frequencies by Neural Tangent Kernel(NTK) analysis.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Correction: Ignoring sampling theorem causes aliasing and instability; Anti-aliasing (BlurPool) fixes this.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Recent Application: We can leverage these insights to design Frequency Dynamic Convolutions (FDConv) that explicitly manage the spectrum of different frequencies.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Q&amp;A</a:t>
            </a:r>
            <a:endParaRPr sz="4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260375" y="1694550"/>
            <a:ext cx="8520600" cy="17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Part 1: The U</a:t>
            </a:r>
            <a:r>
              <a:rPr lang="en" sz="3300"/>
              <a:t>nderlying</a:t>
            </a:r>
            <a:r>
              <a:rPr lang="en" sz="3300"/>
              <a:t> Mechanism Why Neural Network Learns Low-Frequency Information Exponentially Faster</a:t>
            </a:r>
            <a:endParaRPr sz="3300"/>
          </a:p>
        </p:txBody>
      </p:sp>
      <p:sp>
        <p:nvSpPr>
          <p:cNvPr id="67" name="Google Shape;67;p15"/>
          <p:cNvSpPr txBox="1"/>
          <p:nvPr>
            <p:ph type="title"/>
          </p:nvPr>
        </p:nvSpPr>
        <p:spPr>
          <a:xfrm>
            <a:off x="286025" y="3608325"/>
            <a:ext cx="8469300" cy="14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References: </a:t>
            </a:r>
            <a:endParaRPr sz="1600"/>
          </a:p>
          <a:p>
            <a:pPr indent="-330200" lvl="0" marL="457200" rtl="0" algn="l">
              <a:spcBef>
                <a:spcPts val="0"/>
              </a:spcBef>
              <a:spcAft>
                <a:spcPts val="0"/>
              </a:spcAft>
              <a:buSzPts val="1600"/>
              <a:buChar char="●"/>
            </a:pPr>
            <a:r>
              <a:rPr lang="en" sz="1600"/>
              <a:t>Neural Tanget Kernel </a:t>
            </a:r>
            <a:r>
              <a:rPr lang="en" sz="1600" u="sng">
                <a:solidFill>
                  <a:schemeClr val="hlink"/>
                </a:solidFill>
                <a:hlinkClick r:id="rId3"/>
              </a:rPr>
              <a:t>https://arxiv.org/abs/1806.07572</a:t>
            </a:r>
            <a:endParaRPr/>
          </a:p>
          <a:p>
            <a:pPr indent="-330200" lvl="0" marL="457200" rtl="0" algn="l">
              <a:spcBef>
                <a:spcPts val="0"/>
              </a:spcBef>
              <a:spcAft>
                <a:spcPts val="0"/>
              </a:spcAft>
              <a:buSzPts val="1600"/>
              <a:buChar char="●"/>
            </a:pPr>
            <a:r>
              <a:rPr lang="en" sz="1600"/>
              <a:t>On the Spectral Bias of Neural Networks </a:t>
            </a:r>
            <a:r>
              <a:rPr lang="en" sz="1600" u="sng">
                <a:solidFill>
                  <a:schemeClr val="hlink"/>
                </a:solidFill>
                <a:hlinkClick r:id="rId4"/>
              </a:rPr>
              <a:t>https://arxiv.org/abs/1806.08734</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Phenomenon: Lower Frequencies Learned First</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Observation: Deep Networks prioritize learning simple, global patterns (low frequency). They struggle to fit high-frequency noise or fine details until much later in training.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Definition: This phenomenon is known as Spectral Bias.</a:t>
            </a:r>
            <a:endParaRPr>
              <a:solidFill>
                <a:schemeClr val="dk1"/>
              </a:solidFill>
            </a:endParaRPr>
          </a:p>
        </p:txBody>
      </p:sp>
      <p:pic>
        <p:nvPicPr>
          <p:cNvPr id="74" name="Google Shape;74;p16"/>
          <p:cNvPicPr preferRelativeResize="0"/>
          <p:nvPr/>
        </p:nvPicPr>
        <p:blipFill>
          <a:blip r:embed="rId3">
            <a:alphaModFix/>
          </a:blip>
          <a:stretch>
            <a:fillRect/>
          </a:stretch>
        </p:blipFill>
        <p:spPr>
          <a:xfrm>
            <a:off x="777140" y="2682550"/>
            <a:ext cx="7589724" cy="199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Phenomenon: Lower Frequencies Learned First</a:t>
            </a:r>
            <a:endParaRPr/>
          </a:p>
        </p:txBody>
      </p:sp>
      <p:pic>
        <p:nvPicPr>
          <p:cNvPr id="80" name="Google Shape;80;p17"/>
          <p:cNvPicPr preferRelativeResize="0"/>
          <p:nvPr/>
        </p:nvPicPr>
        <p:blipFill>
          <a:blip r:embed="rId3">
            <a:alphaModFix/>
          </a:blip>
          <a:stretch>
            <a:fillRect/>
          </a:stretch>
        </p:blipFill>
        <p:spPr>
          <a:xfrm>
            <a:off x="232050" y="1208949"/>
            <a:ext cx="8679900" cy="3424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Concepts of </a:t>
            </a:r>
            <a:r>
              <a:rPr lang="en"/>
              <a:t>Function Analysis </a:t>
            </a:r>
            <a:endParaRPr/>
          </a:p>
        </p:txBody>
      </p:sp>
      <p:sp>
        <p:nvSpPr>
          <p:cNvPr id="86" name="Google Shape;86;p18"/>
          <p:cNvSpPr txBox="1"/>
          <p:nvPr/>
        </p:nvSpPr>
        <p:spPr>
          <a:xfrm>
            <a:off x="311700" y="1253675"/>
            <a:ext cx="8461200" cy="36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rPr>
              <a:t>In standard Linear Algebra, a vector is a list of numbers like       .   In </a:t>
            </a:r>
            <a:r>
              <a:rPr b="1" lang="en" sz="1700">
                <a:solidFill>
                  <a:schemeClr val="dk1"/>
                </a:solidFill>
              </a:rPr>
              <a:t>Function Space</a:t>
            </a:r>
            <a:r>
              <a:rPr lang="en" sz="1700">
                <a:solidFill>
                  <a:schemeClr val="dk1"/>
                </a:solidFill>
              </a:rPr>
              <a:t>, a "vector" is an entire function </a:t>
            </a:r>
            <a:r>
              <a:rPr i="1" lang="en" sz="1700">
                <a:solidFill>
                  <a:schemeClr val="dk1"/>
                </a:solidFill>
              </a:rPr>
              <a:t>f(x)</a:t>
            </a:r>
            <a:r>
              <a:rPr lang="en" sz="1700">
                <a:solidFill>
                  <a:schemeClr val="dk1"/>
                </a:solidFill>
              </a:rPr>
              <a:t>.</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n" sz="1700">
                <a:solidFill>
                  <a:schemeClr val="dk1"/>
                </a:solidFill>
              </a:rPr>
              <a:t>Can functions compose a space?</a:t>
            </a:r>
            <a:r>
              <a:rPr lang="en" sz="1700">
                <a:solidFill>
                  <a:schemeClr val="dk1"/>
                </a:solidFill>
              </a:rPr>
              <a:t> Yes. If you take two functions</a:t>
            </a:r>
            <a:r>
              <a:rPr i="1" lang="en" sz="1700">
                <a:solidFill>
                  <a:schemeClr val="dk1"/>
                </a:solidFill>
              </a:rPr>
              <a:t> f(x)</a:t>
            </a:r>
            <a:r>
              <a:rPr lang="en" sz="1700">
                <a:solidFill>
                  <a:schemeClr val="dk1"/>
                </a:solidFill>
              </a:rPr>
              <a:t> and </a:t>
            </a:r>
            <a:r>
              <a:rPr i="1" lang="en" sz="1700">
                <a:solidFill>
                  <a:schemeClr val="dk1"/>
                </a:solidFill>
              </a:rPr>
              <a:t>g(x)</a:t>
            </a:r>
            <a:r>
              <a:rPr lang="en" sz="1700">
                <a:solidFill>
                  <a:schemeClr val="dk1"/>
                </a:solidFill>
              </a:rPr>
              <a:t>, you can add them </a:t>
            </a:r>
            <a:r>
              <a:rPr i="1" lang="en" sz="1700">
                <a:solidFill>
                  <a:schemeClr val="dk1"/>
                </a:solidFill>
              </a:rPr>
              <a:t>(f+g)(x)</a:t>
            </a:r>
            <a:r>
              <a:rPr lang="en" sz="1700">
                <a:solidFill>
                  <a:schemeClr val="dk1"/>
                </a:solidFill>
              </a:rPr>
              <a:t> or scale </a:t>
            </a:r>
            <a:r>
              <a:rPr i="1" lang="en" sz="1700">
                <a:solidFill>
                  <a:schemeClr val="dk1"/>
                </a:solidFill>
              </a:rPr>
              <a:t>cf(x) </a:t>
            </a:r>
            <a:r>
              <a:rPr lang="en" sz="1700">
                <a:solidFill>
                  <a:schemeClr val="dk1"/>
                </a:solidFill>
              </a:rPr>
              <a:t> them , and the result is still a function. Therefore, functions satisfy the axioms of a </a:t>
            </a:r>
            <a:r>
              <a:rPr b="1" lang="en" sz="1700">
                <a:solidFill>
                  <a:schemeClr val="dk1"/>
                </a:solidFill>
              </a:rPr>
              <a:t>Vector Space</a:t>
            </a:r>
            <a:r>
              <a:rPr lang="en" sz="1700">
                <a:solidFill>
                  <a:schemeClr val="dk1"/>
                </a:solidFill>
              </a:rPr>
              <a: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Infinite Dimensions:</a:t>
            </a:r>
            <a:r>
              <a:rPr lang="en" sz="1700">
                <a:solidFill>
                  <a:schemeClr val="dk1"/>
                </a:solidFill>
              </a:rPr>
              <a:t> A standard vector in     has 3 dimensions because you only need 3 numbers to describe it. To perfectly describe a continuous function , you would need to know its value at </a:t>
            </a:r>
            <a:r>
              <a:rPr b="1" lang="en" sz="1700">
                <a:solidFill>
                  <a:schemeClr val="dk1"/>
                </a:solidFill>
              </a:rPr>
              <a:t>every possible x</a:t>
            </a:r>
            <a:r>
              <a:rPr lang="en" sz="1700">
                <a:solidFill>
                  <a:schemeClr val="dk1"/>
                </a:solidFill>
              </a:rPr>
              <a:t>. Since there are infinitely many points between 0 and 1, you need an "infinite list of numbers" to describe the function. Thus, these spaces (often called </a:t>
            </a:r>
            <a:r>
              <a:rPr b="1" lang="en" sz="1700">
                <a:solidFill>
                  <a:schemeClr val="dk1"/>
                </a:solidFill>
              </a:rPr>
              <a:t>Hilbert Spaces</a:t>
            </a:r>
            <a:r>
              <a:rPr lang="en" sz="1700">
                <a:solidFill>
                  <a:schemeClr val="dk1"/>
                </a:solidFill>
              </a:rPr>
              <a:t>) are </a:t>
            </a:r>
            <a:r>
              <a:rPr b="1" lang="en" sz="1700">
                <a:solidFill>
                  <a:schemeClr val="dk1"/>
                </a:solidFill>
              </a:rPr>
              <a:t>infinite-dimensional</a:t>
            </a:r>
            <a:r>
              <a:rPr lang="en" sz="1700">
                <a:solidFill>
                  <a:schemeClr val="dk1"/>
                </a:solidFill>
              </a:rPr>
              <a:t>.</a:t>
            </a:r>
            <a:endParaRPr sz="1700">
              <a:solidFill>
                <a:schemeClr val="dk1"/>
              </a:solidFill>
            </a:endParaRPr>
          </a:p>
        </p:txBody>
      </p:sp>
      <p:pic>
        <p:nvPicPr>
          <p:cNvPr id="87" name="Google Shape;87;p18" title="{&quot;red&quot;:0,&quot;green&quot;:0,&quot;blue&quot;:0,&quot;origURL&quot;:&quot;http://www.texrendr.com/?eqn=%5B1%2C%205%2C%202%5D#0&quot;,&quot;size&quot;:17,&quot;width&quot;:666.2362204724409,&quot;height&quot;:284.2204724409449}"/>
          <p:cNvPicPr preferRelativeResize="0"/>
          <p:nvPr/>
        </p:nvPicPr>
        <p:blipFill>
          <a:blip r:embed="rId3">
            <a:alphaModFix/>
          </a:blip>
          <a:stretch>
            <a:fillRect/>
          </a:stretch>
        </p:blipFill>
        <p:spPr>
          <a:xfrm>
            <a:off x="6114450" y="1365475"/>
            <a:ext cx="616857" cy="242888"/>
          </a:xfrm>
          <a:prstGeom prst="rect">
            <a:avLst/>
          </a:prstGeom>
          <a:noFill/>
          <a:ln>
            <a:noFill/>
          </a:ln>
        </p:spPr>
      </p:pic>
      <p:pic>
        <p:nvPicPr>
          <p:cNvPr id="88" name="Google Shape;88;p18" title="{&quot;red&quot;:0,&quot;green&quot;:0,&quot;blue&quot;:0,&quot;origURL&quot;:&quot;http://www.texrendr.com/?eqn=%5Cmathbb%7BR%7D%5E3#0&quot;,&quot;size&quot;:17,&quot;width&quot;:666.2362204724409,&quot;height&quot;:284.2204724409449}"/>
          <p:cNvPicPr preferRelativeResize="0"/>
          <p:nvPr/>
        </p:nvPicPr>
        <p:blipFill>
          <a:blip r:embed="rId4">
            <a:alphaModFix/>
          </a:blip>
          <a:stretch>
            <a:fillRect/>
          </a:stretch>
        </p:blipFill>
        <p:spPr>
          <a:xfrm>
            <a:off x="4936325" y="3027538"/>
            <a:ext cx="246743" cy="2043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Process</a:t>
            </a:r>
            <a:endParaRPr/>
          </a:p>
        </p:txBody>
      </p:sp>
      <p:sp>
        <p:nvSpPr>
          <p:cNvPr id="94" name="Google Shape;94;p19"/>
          <p:cNvSpPr txBox="1"/>
          <p:nvPr>
            <p:ph idx="1" type="body"/>
          </p:nvPr>
        </p:nvSpPr>
        <p:spPr>
          <a:xfrm>
            <a:off x="311700" y="1152475"/>
            <a:ext cx="3999600" cy="3416400"/>
          </a:xfrm>
          <a:prstGeom prst="rect">
            <a:avLst/>
          </a:prstGeom>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dk1"/>
              </a:buClr>
              <a:buSzPts val="1500"/>
              <a:buChar char="●"/>
            </a:pPr>
            <a:r>
              <a:rPr lang="en" sz="1500">
                <a:solidFill>
                  <a:schemeClr val="dk1"/>
                </a:solidFill>
              </a:rPr>
              <a:t>Instead of assume a specific shape of a function, a Gaussian Process assumes the function itself is a random </a:t>
            </a:r>
            <a:r>
              <a:rPr lang="en" sz="1500">
                <a:solidFill>
                  <a:schemeClr val="dk1"/>
                </a:solidFill>
              </a:rPr>
              <a:t>variable</a:t>
            </a:r>
            <a:r>
              <a:rPr lang="en" sz="1500">
                <a:solidFill>
                  <a:schemeClr val="dk1"/>
                </a:solidFill>
              </a:rPr>
              <a:t> defining a probability distribution over all possible functions that fit the data</a:t>
            </a:r>
            <a:endParaRPr sz="1500">
              <a:solidFill>
                <a:schemeClr val="dk1"/>
              </a:solidFill>
            </a:endParaRPr>
          </a:p>
          <a:p>
            <a:pPr indent="-323850" lvl="0" marL="457200" marR="0" rtl="0" algn="l">
              <a:lnSpc>
                <a:spcPct val="115000"/>
              </a:lnSpc>
              <a:spcBef>
                <a:spcPts val="0"/>
              </a:spcBef>
              <a:spcAft>
                <a:spcPts val="0"/>
              </a:spcAft>
              <a:buClr>
                <a:schemeClr val="dk1"/>
              </a:buClr>
              <a:buSzPts val="1500"/>
              <a:buChar char="●"/>
            </a:pPr>
            <a:r>
              <a:rPr lang="en" sz="1500">
                <a:solidFill>
                  <a:schemeClr val="dk1"/>
                </a:solidFill>
              </a:rPr>
              <a:t>Definition</a:t>
            </a:r>
            <a:endParaRPr sz="1500">
              <a:solidFill>
                <a:schemeClr val="dk1"/>
              </a:solidFill>
            </a:endParaRPr>
          </a:p>
          <a:p>
            <a:pPr indent="-323850" lvl="1" marL="914400" marR="0" rtl="0" algn="l">
              <a:lnSpc>
                <a:spcPct val="115000"/>
              </a:lnSpc>
              <a:spcBef>
                <a:spcPts val="0"/>
              </a:spcBef>
              <a:spcAft>
                <a:spcPts val="0"/>
              </a:spcAft>
              <a:buClr>
                <a:schemeClr val="dk1"/>
              </a:buClr>
              <a:buSzPts val="1500"/>
              <a:buChar char="○"/>
            </a:pPr>
            <a:r>
              <a:rPr lang="en" sz="1500">
                <a:solidFill>
                  <a:schemeClr val="dk1"/>
                </a:solidFill>
              </a:rPr>
              <a:t>m(x): Usually assumed to be zero (for simplicity) until data is observed.</a:t>
            </a:r>
            <a:endParaRPr sz="1500">
              <a:solidFill>
                <a:schemeClr val="dk1"/>
              </a:solidFill>
            </a:endParaRPr>
          </a:p>
          <a:p>
            <a:pPr indent="-323850" lvl="1" marL="914400" marR="0" rtl="0" algn="l">
              <a:lnSpc>
                <a:spcPct val="115000"/>
              </a:lnSpc>
              <a:spcBef>
                <a:spcPts val="0"/>
              </a:spcBef>
              <a:spcAft>
                <a:spcPts val="0"/>
              </a:spcAft>
              <a:buClr>
                <a:schemeClr val="dk1"/>
              </a:buClr>
              <a:buSzPts val="1500"/>
              <a:buChar char="○"/>
            </a:pPr>
            <a:r>
              <a:rPr lang="en" sz="1500">
                <a:solidFill>
                  <a:schemeClr val="dk1"/>
                </a:solidFill>
              </a:rPr>
              <a:t>k(x, x’): Kernel function that defines the similarity between two points.</a:t>
            </a:r>
            <a:endParaRPr sz="1500">
              <a:solidFill>
                <a:schemeClr val="dk1"/>
              </a:solidFill>
            </a:endParaRPr>
          </a:p>
        </p:txBody>
      </p:sp>
      <p:pic>
        <p:nvPicPr>
          <p:cNvPr id="95" name="Google Shape;95;p19"/>
          <p:cNvPicPr preferRelativeResize="0"/>
          <p:nvPr/>
        </p:nvPicPr>
        <p:blipFill>
          <a:blip r:embed="rId3">
            <a:alphaModFix/>
          </a:blip>
          <a:stretch>
            <a:fillRect/>
          </a:stretch>
        </p:blipFill>
        <p:spPr>
          <a:xfrm>
            <a:off x="4311300" y="1608750"/>
            <a:ext cx="4527902" cy="1925993"/>
          </a:xfrm>
          <a:prstGeom prst="rect">
            <a:avLst/>
          </a:prstGeom>
          <a:noFill/>
          <a:ln>
            <a:noFill/>
          </a:ln>
        </p:spPr>
      </p:pic>
      <p:pic>
        <p:nvPicPr>
          <p:cNvPr id="96" name="Google Shape;96;p19"/>
          <p:cNvPicPr preferRelativeResize="0"/>
          <p:nvPr/>
        </p:nvPicPr>
        <p:blipFill>
          <a:blip r:embed="rId4">
            <a:alphaModFix/>
          </a:blip>
          <a:stretch>
            <a:fillRect/>
          </a:stretch>
        </p:blipFill>
        <p:spPr>
          <a:xfrm>
            <a:off x="4984433" y="3707525"/>
            <a:ext cx="3181641" cy="57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the Neural Tangent Kernel (NTK)</a:t>
            </a:r>
            <a:endParaRPr/>
          </a:p>
        </p:txBody>
      </p:sp>
      <p:sp>
        <p:nvSpPr>
          <p:cNvPr id="102" name="Google Shape;102;p20"/>
          <p:cNvSpPr txBox="1"/>
          <p:nvPr>
            <p:ph idx="1" type="body"/>
          </p:nvPr>
        </p:nvSpPr>
        <p:spPr>
          <a:xfrm>
            <a:off x="311700" y="1152475"/>
            <a:ext cx="4012200" cy="3823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The Infinite Width Limit: Imagine a theoretical limit where hidden layer width → ∞. In this case, the weights change infinitely small during Gradient Descent. Because they move so little, the "tangent" (the local linear approximation of the network) stays constant.</a:t>
            </a:r>
            <a:endParaRPr sz="1500">
              <a:solidFill>
                <a:schemeClr val="dk1"/>
              </a:solidFill>
            </a:endParaRPr>
          </a:p>
          <a:p>
            <a:pPr indent="-323850" lvl="0" marL="457200" marR="0" rtl="0" algn="l">
              <a:lnSpc>
                <a:spcPct val="115000"/>
              </a:lnSpc>
              <a:spcBef>
                <a:spcPts val="0"/>
              </a:spcBef>
              <a:spcAft>
                <a:spcPts val="0"/>
              </a:spcAft>
              <a:buClr>
                <a:schemeClr val="dk1"/>
              </a:buClr>
              <a:buSzPts val="1500"/>
              <a:buChar char="●"/>
            </a:pPr>
            <a:r>
              <a:rPr lang="en" sz="1500">
                <a:solidFill>
                  <a:schemeClr val="dk1"/>
                </a:solidFill>
              </a:rPr>
              <a:t>This means a complex, non-linear neural network behaves exactly like a linear model. Specifically, it behaves like Kernel Regression. The kernel that describes this behavior is called the Neural Tangent Kernel (NTK).</a:t>
            </a:r>
            <a:endParaRPr sz="1500">
              <a:solidFill>
                <a:schemeClr val="dk1"/>
              </a:solidFill>
            </a:endParaRPr>
          </a:p>
        </p:txBody>
      </p:sp>
      <p:pic>
        <p:nvPicPr>
          <p:cNvPr id="103" name="Google Shape;103;p20"/>
          <p:cNvPicPr preferRelativeResize="0"/>
          <p:nvPr/>
        </p:nvPicPr>
        <p:blipFill>
          <a:blip r:embed="rId3">
            <a:alphaModFix/>
          </a:blip>
          <a:stretch>
            <a:fillRect/>
          </a:stretch>
        </p:blipFill>
        <p:spPr>
          <a:xfrm>
            <a:off x="4323900" y="1152463"/>
            <a:ext cx="4527900" cy="2520619"/>
          </a:xfrm>
          <a:prstGeom prst="rect">
            <a:avLst/>
          </a:prstGeom>
          <a:noFill/>
          <a:ln>
            <a:noFill/>
          </a:ln>
        </p:spPr>
      </p:pic>
      <p:sp>
        <p:nvSpPr>
          <p:cNvPr id="104" name="Google Shape;104;p20"/>
          <p:cNvSpPr txBox="1"/>
          <p:nvPr/>
        </p:nvSpPr>
        <p:spPr>
          <a:xfrm>
            <a:off x="4400700" y="3807825"/>
            <a:ext cx="46125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 sz="1500">
                <a:solidFill>
                  <a:schemeClr val="dk1"/>
                </a:solidFill>
              </a:rPr>
              <a:t>When network’s width goes to infinity, the model is a Gaussian Process. The training process can be described as kernel  regression with a fixed Neural Tangent Kernel.</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the NTK: Function vs. Matrix</a:t>
            </a:r>
            <a:endParaRPr/>
          </a:p>
        </p:txBody>
      </p:sp>
      <p:pic>
        <p:nvPicPr>
          <p:cNvPr id="110" name="Google Shape;110;p21"/>
          <p:cNvPicPr preferRelativeResize="0"/>
          <p:nvPr/>
        </p:nvPicPr>
        <p:blipFill>
          <a:blip r:embed="rId3">
            <a:alphaModFix/>
          </a:blip>
          <a:stretch>
            <a:fillRect/>
          </a:stretch>
        </p:blipFill>
        <p:spPr>
          <a:xfrm>
            <a:off x="1283113" y="1199101"/>
            <a:ext cx="6577774" cy="2559350"/>
          </a:xfrm>
          <a:prstGeom prst="rect">
            <a:avLst/>
          </a:prstGeom>
          <a:noFill/>
          <a:ln>
            <a:noFill/>
          </a:ln>
        </p:spPr>
      </p:pic>
      <p:pic>
        <p:nvPicPr>
          <p:cNvPr id="111" name="Google Shape;111;p21"/>
          <p:cNvPicPr preferRelativeResize="0"/>
          <p:nvPr/>
        </p:nvPicPr>
        <p:blipFill>
          <a:blip r:embed="rId4">
            <a:alphaModFix/>
          </a:blip>
          <a:stretch>
            <a:fillRect/>
          </a:stretch>
        </p:blipFill>
        <p:spPr>
          <a:xfrm>
            <a:off x="403050" y="4056175"/>
            <a:ext cx="4877724" cy="1087325"/>
          </a:xfrm>
          <a:prstGeom prst="rect">
            <a:avLst/>
          </a:prstGeom>
          <a:noFill/>
          <a:ln>
            <a:noFill/>
          </a:ln>
        </p:spPr>
      </p:pic>
      <p:pic>
        <p:nvPicPr>
          <p:cNvPr id="112" name="Google Shape;112;p21"/>
          <p:cNvPicPr preferRelativeResize="0"/>
          <p:nvPr/>
        </p:nvPicPr>
        <p:blipFill>
          <a:blip r:embed="rId5">
            <a:alphaModFix/>
          </a:blip>
          <a:stretch>
            <a:fillRect/>
          </a:stretch>
        </p:blipFill>
        <p:spPr>
          <a:xfrm>
            <a:off x="5189425" y="3939825"/>
            <a:ext cx="3707500" cy="39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